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81E"/>
    <a:srgbClr val="BDB285"/>
    <a:srgbClr val="BD0004"/>
    <a:srgbClr val="DDDDDD"/>
    <a:srgbClr val="7C0346"/>
    <a:srgbClr val="E1E1E1"/>
    <a:srgbClr val="B7036E"/>
    <a:srgbClr val="7F0349"/>
    <a:srgbClr val="92266B"/>
    <a:srgbClr val="0C4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zd.duma.gov.ru/bill/885214-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publication.pravo.gov.ru/Document/View/0001202003140001?index=2&amp;rangeSize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5_%D0%B4%D0%B5%D0%BA%D0%B0%D0%B1%D1%80%D1%8F" TargetMode="External"/><Relationship Id="rId13" Type="http://schemas.openxmlformats.org/officeDocument/2006/relationships/hyperlink" Target="https://ru.wikipedia.org/wiki/%D0%A1%D1%83%D0%B4%D0%B5%D0%B1%D0%BD%D0%B0%D1%8F_%D0%B2%D0%BB%D0%B0%D1%81%D1%82%D1%8C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ru.wikipedia.org/wiki/1993_%D0%B3%D0%BE%D0%B4" TargetMode="External"/><Relationship Id="rId12" Type="http://schemas.openxmlformats.org/officeDocument/2006/relationships/hyperlink" Target="https://ru.wikipedia.org/wiki/%D0%98%D1%81%D0%BF%D0%BE%D0%BB%D0%BD%D0%B8%D1%82%D0%B5%D0%BB%D1%8C%D0%BD%D0%B0%D1%8F_%D0%B2%D0%BB%D0%B0%D1%81%D1%82%D1%8C" TargetMode="External"/><Relationship Id="rId17" Type="http://schemas.openxmlformats.org/officeDocument/2006/relationships/image" Target="../media/image15.jpeg"/><Relationship Id="rId2" Type="http://schemas.openxmlformats.org/officeDocument/2006/relationships/image" Target="../media/image4.jpg"/><Relationship Id="rId16" Type="http://schemas.openxmlformats.org/officeDocument/2006/relationships/hyperlink" Target="https://ru.wikipedia.org/wiki/%D0%9F%D0%BE%D0%BF%D1%80%D0%B0%D0%B2%D0%BA%D0%B8_%D0%BA_%D0%9A%D0%BE%D0%BD%D1%81%D1%82%D0%B8%D1%82%D1%83%D1%86%D0%B8%D0%B8_%D0%A0%D0%BE%D1%81%D1%81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2_%D0%B4%D0%B5%D0%BA%D0%B0%D0%B1%D1%80%D1%8F" TargetMode="External"/><Relationship Id="rId11" Type="http://schemas.openxmlformats.org/officeDocument/2006/relationships/hyperlink" Target="https://ru.wikipedia.org/wiki/%D0%9F%D1%80%D0%B5%D0%B4%D1%81%D1%82%D0%B0%D0%B2%D0%B8%D1%82%D0%B5%D0%BB%D1%8C%D0%BD%D0%B0%D1%8F_%D0%B4%D0%B5%D0%BC%D0%BE%D0%BA%D1%80%D0%B0%D1%82%D0%B8%D1%8F" TargetMode="External"/><Relationship Id="rId5" Type="http://schemas.openxmlformats.org/officeDocument/2006/relationships/hyperlink" Target="https://ru.wikipedia.org/wiki/%D0%A0%D0%BE%D1%81%D1%81%D0%B8%D1%8F" TargetMode="External"/><Relationship Id="rId15" Type="http://schemas.openxmlformats.org/officeDocument/2006/relationships/hyperlink" Target="https://ru.wikipedia.org/wiki/%D0%9F%D1%80%D0%B0%D0%B2%D0%B0_%D1%87%D0%B5%D0%BB%D0%BE%D0%B2%D0%B5%D0%BA%D0%B0" TargetMode="External"/><Relationship Id="rId10" Type="http://schemas.openxmlformats.org/officeDocument/2006/relationships/hyperlink" Target="https://ru.wikipedia.org/wiki/%D0%93%D0%BE%D1%81%D1%83%D0%B4%D0%B0%D1%80%D1%81%D1%82%D0%B2%D0%B5%D0%BD%D0%BD%D1%8B%D0%B9_%D1%81%D1%82%D1%80%D0%BE%D0%B9_%D0%A0%D0%BE%D1%81%D1%81%D0%B8%D0%B8" TargetMode="External"/><Relationship Id="rId4" Type="http://schemas.openxmlformats.org/officeDocument/2006/relationships/hyperlink" Target="https://ru.wikipedia.org/wiki/%D0%9D%D0%BE%D1%80%D0%BC%D0%B0%D1%82%D0%B8%D0%B2%D0%BD%D1%8B%D0%B9_%D0%BF%D1%80%D0%B0%D0%B2%D0%BE%D0%B2%D0%BE%D0%B9_%D0%B0%D0%BA%D1%82" TargetMode="External"/><Relationship Id="rId9" Type="http://schemas.openxmlformats.org/officeDocument/2006/relationships/hyperlink" Target="https://ru.wikipedia.org/wiki/%D0%9A%D0%BE%D0%BD%D1%81%D1%82%D0%B8%D1%82%D1%83%D1%86%D0%B8%D1%8F_%D0%A0%D0%BE%D1%81%D1%81%D0%B8%D0%B9%D1%81%D0%BA%D0%BE%D0%B9_%D0%A4%D0%B5%D0%B4%D0%B5%D1%80%D0%B0%D1%86%D0%B8%D0%B8#cite_note-2" TargetMode="External"/><Relationship Id="rId14" Type="http://schemas.openxmlformats.org/officeDocument/2006/relationships/hyperlink" Target="https://ru.wikipedia.org/wiki/%D0%9C%D0%B5%D1%81%D1%82%D0%BD%D0%BE%D0%B5_%D1%81%D0%B0%D0%BC%D0%BE%D1%83%D0%BF%D1%80%D0%B0%D0%B2%D0%BB%D0%B5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50D6F9-46D9-4574-BD0A-29BFC8B13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678" y="634705"/>
            <a:ext cx="5180649" cy="1887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Главная книга </a:t>
            </a:r>
          </a:p>
          <a:p>
            <a:pPr algn="ctr">
              <a:lnSpc>
                <a:spcPts val="7000"/>
              </a:lnSpc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66BA89-9889-4E6C-A02C-BE889F0100AF}"/>
              </a:ext>
            </a:extLst>
          </p:cNvPr>
          <p:cNvSpPr/>
          <p:nvPr/>
        </p:nvSpPr>
        <p:spPr>
          <a:xfrm>
            <a:off x="1925145" y="2678886"/>
            <a:ext cx="62043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Автор: учитель истории и обществознания 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Родионова Н.В.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Символика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9" y="1267181"/>
            <a:ext cx="2503190" cy="185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879678" y="1270749"/>
            <a:ext cx="397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Утверждён Указом Президента Российской Федерации № 2126 от 11 декабря 1993 года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4" y="3671248"/>
            <a:ext cx="2138698" cy="23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6" y="1877973"/>
            <a:ext cx="2715906" cy="44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879678" y="1547748"/>
            <a:ext cx="3978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1999" y="612845"/>
            <a:ext cx="42308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21 января 2020 года Владимир Путин внес на рассмотрение в Госдуму </a:t>
            </a:r>
            <a:r>
              <a:rPr lang="ru-RU" b="1" u="sng" dirty="0">
                <a:hlinkClick r:id="rId3"/>
              </a:rPr>
              <a:t>законопроект № 885214–7</a:t>
            </a:r>
            <a:r>
              <a:rPr lang="ru-RU" b="1" dirty="0"/>
              <a:t> о внесении поправок в Конституцию РФ. Предложенные президентом изменения статей Основного закона страны уже прошли рассмотрение в Государственной Думе и Совете Федерации. 14 марта 2020 года Путин подписал закон </a:t>
            </a:r>
            <a:r>
              <a:rPr lang="ru-RU" b="1" u="sng" dirty="0">
                <a:hlinkClick r:id="rId4"/>
              </a:rPr>
              <a:t>№ 1–ФКЗ</a:t>
            </a:r>
            <a:r>
              <a:rPr lang="ru-RU" b="1" dirty="0"/>
              <a:t> о поправке к Конституции Российской Федерации Президента Российской Федерации «О совершенствовании регулирования отдельных вопросов организации и функционирования публичной власти». Президент России Владимир Путин 1 июня принял решение провести голосование по поправкам в Конституцию 1 июля 2020 года, специально для этого день будет выходным.</a:t>
            </a:r>
            <a:endParaRPr lang="ru-RU" dirty="0"/>
          </a:p>
        </p:txBody>
      </p:sp>
      <p:pic>
        <p:nvPicPr>
          <p:cNvPr id="9" name="Рисунок 8" descr="https://ds05.infourok.ru/uploads/ex/0c06/0015553d-30e52967/2/img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" y="295457"/>
            <a:ext cx="3267051" cy="250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dnn1.img.crimea.ria.ru/img/111573/38/1115733854_0:151:3076:1896_2072x0_60_0_0_fc89d4c02006ffeeb15d6ecfd47b83e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" y="3004753"/>
            <a:ext cx="3598008" cy="2317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17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08" y="-382137"/>
            <a:ext cx="9135879" cy="6858000"/>
          </a:xfrm>
          <a:prstGeom prst="rect">
            <a:avLst/>
          </a:prstGeom>
        </p:spPr>
      </p:pic>
      <p:pic>
        <p:nvPicPr>
          <p:cNvPr id="9218" name="Picture 2" descr="im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012443"/>
            <a:ext cx="1965989" cy="162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pic>
        <p:nvPicPr>
          <p:cNvPr id="9219" name="Picture 3" descr="3af52e3024aa401188e093ef6698cc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05" y="621825"/>
            <a:ext cx="3414714" cy="25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8866" y="621825"/>
            <a:ext cx="3289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Есть у нас закон в России -</a:t>
            </a:r>
            <a:endParaRPr lang="ru-RU" dirty="0"/>
          </a:p>
          <a:p>
            <a:r>
              <a:rPr lang="ru-RU" b="1" dirty="0"/>
              <a:t>Конституция РФ,</a:t>
            </a:r>
            <a:endParaRPr lang="ru-RU" dirty="0"/>
          </a:p>
          <a:p>
            <a:r>
              <a:rPr lang="ru-RU" b="1" dirty="0"/>
              <a:t>Чтобы в мире люди жили,</a:t>
            </a:r>
            <a:endParaRPr lang="ru-RU" dirty="0"/>
          </a:p>
          <a:p>
            <a:r>
              <a:rPr lang="ru-RU" b="1" dirty="0"/>
              <a:t>Защищает она всех!</a:t>
            </a:r>
            <a:endParaRPr lang="ru-RU" dirty="0"/>
          </a:p>
          <a:p>
            <a:r>
              <a:rPr lang="ru-RU" b="1" dirty="0"/>
              <a:t>Всех мы граждан поздравляем</a:t>
            </a:r>
            <a:endParaRPr lang="ru-RU" dirty="0"/>
          </a:p>
          <a:p>
            <a:r>
              <a:rPr lang="ru-RU" b="1" dirty="0"/>
              <a:t>С общим праздником для нас, </a:t>
            </a:r>
            <a:endParaRPr lang="ru-RU" dirty="0"/>
          </a:p>
          <a:p>
            <a:r>
              <a:rPr lang="ru-RU" b="1" dirty="0"/>
              <a:t>Конституцию прославим</a:t>
            </a:r>
            <a:endParaRPr lang="ru-RU" dirty="0"/>
          </a:p>
          <a:p>
            <a:r>
              <a:rPr lang="ru-RU" b="1" dirty="0"/>
              <a:t>мы сегодня в этот час!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509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86FBD6-F5DE-494D-965F-DD494A04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91068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5540" y="975110"/>
            <a:ext cx="4761677" cy="515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/>
              <a:t>Конституция РФ -</a:t>
            </a:r>
            <a:endParaRPr lang="ru-RU" sz="2400" dirty="0"/>
          </a:p>
          <a:p>
            <a:r>
              <a:rPr lang="ru-RU" sz="2400" b="1" dirty="0"/>
              <a:t>это основной</a:t>
            </a:r>
            <a:endParaRPr lang="ru-RU" sz="2400" dirty="0"/>
          </a:p>
          <a:p>
            <a:r>
              <a:rPr lang="ru-RU" sz="2400" b="1" dirty="0"/>
              <a:t> закон РФ, обладающий высшей юридической силой, принятый в особом порядке и закрепляющий основы конституционного строя, основы правового статуса личности, основные принципы организации и деятельности механизма российского государства.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402332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rgbClr val="FF0000"/>
                </a:solidFill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dirty="0">
              <a:ln w="9525">
                <a:noFill/>
              </a:ln>
              <a:solidFill>
                <a:srgbClr val="FF0000"/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g_s999247_0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17" y="725497"/>
            <a:ext cx="3176747" cy="238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616" y="670310"/>
            <a:ext cx="7970292" cy="50783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Российская Федерация—Россия есть демократическое федеративное  правовое государство с республиканской формой правления.</a:t>
            </a:r>
          </a:p>
          <a:p>
            <a:r>
              <a:rPr lang="ru-RU" sz="2000" dirty="0"/>
              <a:t>1. </a:t>
            </a:r>
            <a:r>
              <a:rPr lang="ru-RU" sz="2000" b="1" dirty="0"/>
              <a:t>Демократическое (ст.3) Народ осуществляет власть непосредственно , а также через органы государственной власти и органы местного самоуправления.</a:t>
            </a:r>
            <a:endParaRPr lang="ru-RU" sz="2000" dirty="0"/>
          </a:p>
          <a:p>
            <a:r>
              <a:rPr lang="ru-RU" sz="2000" dirty="0"/>
              <a:t>2. </a:t>
            </a:r>
            <a:r>
              <a:rPr lang="ru-RU" sz="2000" b="1" dirty="0"/>
              <a:t>Правовое  (ст.4) Конституция РФ и федеральные законы имеют верховенство на всей территории Российской Федерации. Ст.19—все равны перед законом и судом.</a:t>
            </a:r>
            <a:endParaRPr lang="ru-RU" sz="2000" dirty="0"/>
          </a:p>
          <a:p>
            <a:r>
              <a:rPr lang="ru-RU" sz="2000" dirty="0"/>
              <a:t>3. </a:t>
            </a:r>
            <a:r>
              <a:rPr lang="ru-RU" sz="2000" b="1" dirty="0"/>
              <a:t>Федеративное (ст.5) Российская Федерация состоит из республик, краев, областей, городов федерального значения, автономных округов, автономной области—равноправных субъектов Российской Федерации.</a:t>
            </a:r>
            <a:endParaRPr lang="ru-RU" sz="2000" dirty="0"/>
          </a:p>
          <a:p>
            <a:r>
              <a:rPr lang="ru-RU" sz="2000" dirty="0"/>
              <a:t>4. </a:t>
            </a:r>
            <a:r>
              <a:rPr lang="ru-RU" sz="2000" b="1" dirty="0"/>
              <a:t>Республиканская форма правления (ст.11) государственную власть осуществляет Президент РФ, Федеральное Собрание  (Совет Федерации и Государственная Дума), Правительство РФ, Суды РФ.</a:t>
            </a:r>
            <a:endParaRPr lang="ru-RU" sz="2000" dirty="0"/>
          </a:p>
          <a:p>
            <a:r>
              <a:rPr lang="ru-RU" sz="2400" dirty="0"/>
              <a:t> </a:t>
            </a:r>
            <a:r>
              <a:rPr lang="ru-RU" sz="2200" dirty="0" smtClean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a4015e6049f7bcc71a778f9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8" y="497650"/>
            <a:ext cx="4057935" cy="26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52" y="3289110"/>
            <a:ext cx="723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Президент Российской Федерации—Путин Владимир Владимирович</a:t>
            </a:r>
            <a:endParaRPr lang="ru-RU" dirty="0"/>
          </a:p>
          <a:p>
            <a:r>
              <a:rPr lang="ru-RU" b="1" dirty="0"/>
              <a:t>1</a:t>
            </a:r>
            <a:r>
              <a:rPr lang="ru-RU" dirty="0"/>
              <a:t>. </a:t>
            </a:r>
            <a:r>
              <a:rPr lang="ru-RU" b="1" dirty="0"/>
              <a:t>Глава государства</a:t>
            </a:r>
            <a:endParaRPr lang="ru-RU" dirty="0"/>
          </a:p>
          <a:p>
            <a:r>
              <a:rPr lang="ru-RU" b="1" dirty="0"/>
              <a:t>2.      Гарант Конституции РФ, прав и свобод человека и гражданина.</a:t>
            </a:r>
            <a:endParaRPr lang="ru-RU" dirty="0"/>
          </a:p>
          <a:p>
            <a:r>
              <a:rPr lang="ru-RU" b="1" dirty="0"/>
              <a:t>3</a:t>
            </a:r>
            <a:r>
              <a:rPr lang="ru-RU" dirty="0"/>
              <a:t>. </a:t>
            </a:r>
            <a:r>
              <a:rPr lang="ru-RU" b="1" dirty="0"/>
              <a:t>Верховный главнокомандующий</a:t>
            </a:r>
            <a:r>
              <a:rPr lang="ru-RU" dirty="0"/>
              <a:t>.</a:t>
            </a:r>
          </a:p>
          <a:p>
            <a:r>
              <a:rPr lang="ru-RU" b="1" dirty="0"/>
              <a:t>4. </a:t>
            </a:r>
            <a:r>
              <a:rPr lang="ru-RU" b="1" dirty="0" smtClean="0"/>
              <a:t> </a:t>
            </a:r>
            <a:r>
              <a:rPr lang="ru-RU" b="1" dirty="0"/>
              <a:t>Президент РФ избирается гражданами сроком на 6 лет.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2051" name="Picture 3" descr="2e286a029436571265ae79cab0340a65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40" y="4775199"/>
            <a:ext cx="2292822" cy="154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 истории Конституции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7" y="3198168"/>
            <a:ext cx="4389507" cy="30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0931" y="1166843"/>
            <a:ext cx="4189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Конституция 1918 года</a:t>
            </a:r>
          </a:p>
          <a:p>
            <a:r>
              <a:rPr lang="ru-RU" b="1" dirty="0"/>
              <a:t>Первая Конституция РСФСР была принята 10 июля 1918 года. </a:t>
            </a:r>
            <a:r>
              <a:rPr lang="ru-RU" b="1" dirty="0" smtClean="0"/>
              <a:t>Документ </a:t>
            </a:r>
            <a:r>
              <a:rPr lang="ru-RU" b="1" dirty="0"/>
              <a:t>устанавливал победу социализма и диктатуру пролетариата и был утвержден 5 Всероссийским съездом Советов. </a:t>
            </a:r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5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 истории Конституции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7" y="1068850"/>
            <a:ext cx="3845063" cy="302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8226" y="2274838"/>
            <a:ext cx="42853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Конституция  СССР 1924 года — </a:t>
            </a:r>
            <a:endParaRPr lang="ru-RU" b="1" dirty="0" smtClean="0"/>
          </a:p>
          <a:p>
            <a:r>
              <a:rPr lang="ru-RU" b="1" dirty="0" smtClean="0"/>
              <a:t>первый </a:t>
            </a:r>
            <a:r>
              <a:rPr lang="ru-RU" b="1" dirty="0"/>
              <a:t>основной закон Союза Советских Социалистических Республик; был утверждён Вторым съездом Советов СССР 31 января 1924 года. Государственное устройство на базе советской власти и диктатуры пролетариата, закреплённое в Конституции 1924 года, отражало. </a:t>
            </a:r>
          </a:p>
        </p:txBody>
      </p:sp>
      <p:pic>
        <p:nvPicPr>
          <p:cNvPr id="6" name="Рисунок 5" descr="https://istoriyakratko.ru/wp-content/uploads/2018/02/Konstitutsiya-1924-300x22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3" y="4246231"/>
            <a:ext cx="2857500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6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 истории Конституции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g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3" y="1068850"/>
            <a:ext cx="3882512" cy="31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8603" y="1997839"/>
            <a:ext cx="3862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Конституция СССР 1936 г., получившая в свое время название "сталинской", "конституции победившего социализма", была принята VIII Всесоюзным съездом Советов 5 декабря 1936 г. и на второй день была опубликована. С принятием этой Конституции получило юридическое закрепление положение XVII съезда ВКП(б) о том, что социализм в СССР в основном построен. </a:t>
            </a:r>
            <a:endParaRPr lang="ru-RU" dirty="0"/>
          </a:p>
        </p:txBody>
      </p:sp>
      <p:pic>
        <p:nvPicPr>
          <p:cNvPr id="6" name="Рисунок 5" descr="https://fs.znanio.ru/d5af0e/d9/6b/93cff0f432b8ad4cbd54d989cff1ab933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0" y="4312693"/>
            <a:ext cx="3966499" cy="19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 истории Конституции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g5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6" y="1068850"/>
            <a:ext cx="3755574" cy="304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899" y="1351128"/>
            <a:ext cx="3657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Конституция (Основной Закон) Союза Советских Социалистических Республик : Принята на внеочередной седьмой сессии Верховного Совета СССР девятого созыва 7 октября 1977 г. </a:t>
            </a:r>
            <a:endParaRPr lang="ru-RU" dirty="0"/>
          </a:p>
        </p:txBody>
      </p:sp>
      <p:pic>
        <p:nvPicPr>
          <p:cNvPr id="6" name="Рисунок 5" descr="https://ds05.infourok.ru/uploads/ex/090a/000b1911-08588684/img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56" y="3429000"/>
            <a:ext cx="4007442" cy="2808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BB09EB-3AC0-41CE-9BE4-084C65E5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668740"/>
            <a:ext cx="639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 истории Конституции Российской Федерации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img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3" y="1068851"/>
            <a:ext cx="3634626" cy="29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899" y="1068850"/>
            <a:ext cx="3807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Конституция Российской Федерации — высший </a:t>
            </a:r>
            <a:r>
              <a:rPr lang="ru-RU" b="1" dirty="0">
                <a:hlinkClick r:id="rId4" tooltip="Нормативный правовой акт"/>
              </a:rPr>
              <a:t>нормативный правовой акт</a:t>
            </a:r>
            <a:r>
              <a:rPr lang="ru-RU" b="1" dirty="0"/>
              <a:t> </a:t>
            </a:r>
            <a:r>
              <a:rPr lang="ru-RU" b="1" dirty="0">
                <a:hlinkClick r:id="rId5" tooltip="Россия"/>
              </a:rPr>
              <a:t>Российской Федерации</a:t>
            </a:r>
            <a:r>
              <a:rPr lang="ru-RU" b="1" dirty="0"/>
              <a:t>. Принята на Всенародном голосовании </a:t>
            </a:r>
            <a:r>
              <a:rPr lang="ru-RU" b="1" dirty="0">
                <a:hlinkClick r:id="rId6" tooltip="12 декабря"/>
              </a:rPr>
              <a:t>12 декабря</a:t>
            </a:r>
            <a:r>
              <a:rPr lang="ru-RU" b="1" dirty="0"/>
              <a:t> </a:t>
            </a:r>
            <a:r>
              <a:rPr lang="ru-RU" b="1" dirty="0">
                <a:hlinkClick r:id="rId7" tooltip="1993 год"/>
              </a:rPr>
              <a:t>1993 года</a:t>
            </a:r>
            <a:r>
              <a:rPr lang="ru-RU" b="1" dirty="0"/>
              <a:t>, вступила в силу </a:t>
            </a:r>
            <a:r>
              <a:rPr lang="ru-RU" b="1" dirty="0">
                <a:hlinkClick r:id="rId8" tooltip="25 декабря"/>
              </a:rPr>
              <a:t>25 декабря</a:t>
            </a:r>
            <a:r>
              <a:rPr lang="ru-RU" b="1" dirty="0"/>
              <a:t> </a:t>
            </a:r>
            <a:r>
              <a:rPr lang="ru-RU" b="1" dirty="0">
                <a:hlinkClick r:id="rId7" tooltip="1993 год"/>
              </a:rPr>
              <a:t>1993 года</a:t>
            </a:r>
            <a:r>
              <a:rPr lang="ru-RU" b="1" baseline="30000" dirty="0">
                <a:hlinkClick r:id="rId9"/>
              </a:rPr>
              <a:t>[2]</a:t>
            </a:r>
            <a:r>
              <a:rPr lang="ru-RU" b="1" dirty="0"/>
              <a:t>. Конституция обладает высшей юридической силой, закрепляющей основы конституционного строя </a:t>
            </a:r>
            <a:r>
              <a:rPr lang="ru-RU" b="1" dirty="0">
                <a:hlinkClick r:id="rId5" tooltip="Россия"/>
              </a:rPr>
              <a:t>России</a:t>
            </a:r>
            <a:r>
              <a:rPr lang="ru-RU" b="1" dirty="0"/>
              <a:t>, </a:t>
            </a:r>
            <a:r>
              <a:rPr lang="ru-RU" b="1" dirty="0">
                <a:hlinkClick r:id="rId10" tooltip="Государственный строй России"/>
              </a:rPr>
              <a:t>государственное устройство</a:t>
            </a:r>
            <a:r>
              <a:rPr lang="ru-RU" b="1" dirty="0"/>
              <a:t>, образование </a:t>
            </a:r>
            <a:r>
              <a:rPr lang="ru-RU" b="1" dirty="0">
                <a:hlinkClick r:id="rId11" tooltip="Представительная демократия"/>
              </a:rPr>
              <a:t>представительных</a:t>
            </a:r>
            <a:r>
              <a:rPr lang="ru-RU" b="1" dirty="0"/>
              <a:t>, </a:t>
            </a:r>
            <a:r>
              <a:rPr lang="ru-RU" b="1" dirty="0">
                <a:hlinkClick r:id="rId12" tooltip="Исполнительная власть"/>
              </a:rPr>
              <a:t>исполнительных</a:t>
            </a:r>
            <a:r>
              <a:rPr lang="ru-RU" b="1" dirty="0"/>
              <a:t>, </a:t>
            </a:r>
            <a:r>
              <a:rPr lang="ru-RU" b="1" dirty="0">
                <a:hlinkClick r:id="rId13" tooltip="Судебная власть"/>
              </a:rPr>
              <a:t>судебных органов власти</a:t>
            </a:r>
            <a:r>
              <a:rPr lang="ru-RU" b="1" dirty="0"/>
              <a:t> и систему </a:t>
            </a:r>
            <a:r>
              <a:rPr lang="ru-RU" b="1" dirty="0">
                <a:hlinkClick r:id="rId14" tooltip="Местное самоуправление"/>
              </a:rPr>
              <a:t>местного самоуправления</a:t>
            </a:r>
            <a:r>
              <a:rPr lang="ru-RU" b="1" dirty="0"/>
              <a:t>, </a:t>
            </a:r>
            <a:r>
              <a:rPr lang="ru-RU" b="1" dirty="0">
                <a:hlinkClick r:id="rId15" tooltip="Права человека"/>
              </a:rPr>
              <a:t>права</a:t>
            </a:r>
            <a:r>
              <a:rPr lang="ru-RU" b="1" dirty="0"/>
              <a:t> и свободы человека и гражданина, а также </a:t>
            </a:r>
            <a:r>
              <a:rPr lang="ru-RU" b="1" dirty="0">
                <a:hlinkClick r:id="rId16" tooltip="Поправки к Конституции России"/>
              </a:rPr>
              <a:t>конституционные поправки</a:t>
            </a:r>
            <a:r>
              <a:rPr lang="ru-RU" b="1" dirty="0"/>
              <a:t> и пересмотр Конституции. </a:t>
            </a:r>
            <a:endParaRPr lang="ru-RU" dirty="0"/>
          </a:p>
        </p:txBody>
      </p:sp>
      <p:pic>
        <p:nvPicPr>
          <p:cNvPr id="6" name="Рисунок 5" descr="https://ds04.infourok.ru/uploads/ex/0513/00003faa-eb32f6ff/img9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8" y="3990599"/>
            <a:ext cx="3857316" cy="233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256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Надежда</cp:lastModifiedBy>
  <cp:revision>57</cp:revision>
  <dcterms:created xsi:type="dcterms:W3CDTF">2013-11-19T05:52:05Z</dcterms:created>
  <dcterms:modified xsi:type="dcterms:W3CDTF">2023-12-12T17:45:43Z</dcterms:modified>
</cp:coreProperties>
</file>